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400" b="0" i="0" u="none" strike="noStrike" cap="none" spc="0" normalizeH="0" baseline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B59660"/>
              </a:solidFill>
              <a:prstDash val="solid"/>
              <a:miter lim="400000"/>
            </a:ln>
          </a:left>
          <a:right>
            <a:ln w="12700" cap="flat">
              <a:solidFill>
                <a:srgbClr val="B59660"/>
              </a:solidFill>
              <a:prstDash val="solid"/>
              <a:miter lim="400000"/>
            </a:ln>
          </a:right>
          <a:top>
            <a:ln w="127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solidFill>
                <a:srgbClr val="B59660"/>
              </a:solidFill>
              <a:prstDash val="solid"/>
              <a:miter lim="400000"/>
            </a:ln>
          </a:bottom>
          <a:insideH>
            <a:ln w="12700" cap="flat">
              <a:solidFill>
                <a:srgbClr val="B59660"/>
              </a:solidFill>
              <a:prstDash val="solid"/>
              <a:miter lim="400000"/>
            </a:ln>
          </a:insideH>
          <a:insideV>
            <a:ln w="12700" cap="flat">
              <a:solidFill>
                <a:srgbClr val="B5966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F8E8A">
              <a:alpha val="80000"/>
            </a:srgbClr>
          </a:solidFill>
        </a:fill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90000"/>
            </a:schemeClr>
          </a:solidFill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90000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11000"/>
            </a:srgbClr>
          </a:solidFill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69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jpeg>
</file>

<file path=ppt/media/image2.jpeg>
</file>

<file path=ppt/media/image3.png>
</file>

<file path=ppt/media/image4.jpeg>
</file>

<file path=ppt/media/image5.jpeg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9" name="Shape 12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19200" y="2946400"/>
            <a:ext cx="21958300" cy="40894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19200" y="7327900"/>
            <a:ext cx="21958300" cy="19685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Image"/>
          <p:cNvSpPr>
            <a:spLocks noGrp="1"/>
          </p:cNvSpPr>
          <p:nvPr>
            <p:ph type="pic" sz="half" idx="13"/>
          </p:nvPr>
        </p:nvSpPr>
        <p:spPr>
          <a:xfrm>
            <a:off x="11723140" y="6570950"/>
            <a:ext cx="11849101" cy="78457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6" name="Image"/>
          <p:cNvSpPr>
            <a:spLocks noGrp="1"/>
          </p:cNvSpPr>
          <p:nvPr>
            <p:ph type="pic" sz="half" idx="14"/>
          </p:nvPr>
        </p:nvSpPr>
        <p:spPr>
          <a:xfrm>
            <a:off x="12224066" y="-483729"/>
            <a:ext cx="11569701" cy="772741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7" name="Image"/>
          <p:cNvSpPr>
            <a:spLocks noGrp="1"/>
          </p:cNvSpPr>
          <p:nvPr>
            <p:ph type="pic" idx="15"/>
          </p:nvPr>
        </p:nvSpPr>
        <p:spPr>
          <a:xfrm>
            <a:off x="660400" y="-3810000"/>
            <a:ext cx="12005733" cy="18008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3835400" y="9334500"/>
            <a:ext cx="16687800" cy="838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400" i="1"/>
            </a:lvl1pPr>
          </a:lstStyle>
          <a:p>
            <a:r>
              <a:t>–Johnny Appleseed</a:t>
            </a:r>
          </a:p>
        </p:txBody>
      </p:sp>
      <p:sp>
        <p:nvSpPr>
          <p:cNvPr id="106" name="“Type a quote here”"/>
          <p:cNvSpPr txBox="1">
            <a:spLocks noGrp="1"/>
          </p:cNvSpPr>
          <p:nvPr>
            <p:ph type="body" sz="quarter" idx="14"/>
          </p:nvPr>
        </p:nvSpPr>
        <p:spPr>
          <a:xfrm>
            <a:off x="3835400" y="5924550"/>
            <a:ext cx="16687800" cy="1104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</a:lvl1pPr>
          </a:lstStyle>
          <a:p>
            <a:r>
              <a:t>“Type a quote here” </a:t>
            </a:r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Image"/>
          <p:cNvSpPr>
            <a:spLocks noGrp="1"/>
          </p:cNvSpPr>
          <p:nvPr>
            <p:ph type="pic" idx="13"/>
          </p:nvPr>
        </p:nvSpPr>
        <p:spPr>
          <a:xfrm>
            <a:off x="-2298700" y="-1143000"/>
            <a:ext cx="27432000" cy="1682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13"/>
          </p:nvPr>
        </p:nvSpPr>
        <p:spPr>
          <a:xfrm>
            <a:off x="8331200" y="-647700"/>
            <a:ext cx="7797800" cy="11696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Image"/>
          <p:cNvSpPr>
            <a:spLocks noGrp="1"/>
          </p:cNvSpPr>
          <p:nvPr>
            <p:ph type="pic" idx="14"/>
          </p:nvPr>
        </p:nvSpPr>
        <p:spPr>
          <a:xfrm>
            <a:off x="10388141" y="-774700"/>
            <a:ext cx="15839321" cy="1057910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2" name="Image"/>
          <p:cNvSpPr>
            <a:spLocks noGrp="1"/>
          </p:cNvSpPr>
          <p:nvPr>
            <p:ph type="pic" sz="half" idx="15"/>
          </p:nvPr>
        </p:nvSpPr>
        <p:spPr>
          <a:xfrm>
            <a:off x="533400" y="-889000"/>
            <a:ext cx="7797800" cy="1165013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xfrm>
            <a:off x="1219200" y="9550400"/>
            <a:ext cx="21958300" cy="20066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19200" y="11531600"/>
            <a:ext cx="21958300" cy="1803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"/>
          <p:cNvSpPr>
            <a:spLocks noGrp="1"/>
          </p:cNvSpPr>
          <p:nvPr>
            <p:ph type="pic" idx="13"/>
          </p:nvPr>
        </p:nvSpPr>
        <p:spPr>
          <a:xfrm>
            <a:off x="508000" y="-1244600"/>
            <a:ext cx="23368472" cy="1143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1219200" y="9550400"/>
            <a:ext cx="21958300" cy="20066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19200" y="11531600"/>
            <a:ext cx="21958300" cy="1803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1219200" y="4762500"/>
            <a:ext cx="21958300" cy="4165600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Image"/>
          <p:cNvSpPr>
            <a:spLocks noGrp="1"/>
          </p:cNvSpPr>
          <p:nvPr>
            <p:ph type="pic" sz="half" idx="13"/>
          </p:nvPr>
        </p:nvSpPr>
        <p:spPr>
          <a:xfrm>
            <a:off x="14871700" y="209550"/>
            <a:ext cx="8585200" cy="12877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xfrm>
            <a:off x="1219200" y="2336800"/>
            <a:ext cx="13487400" cy="49149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219200" y="7607300"/>
            <a:ext cx="13487400" cy="50546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4400" i="1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Image"/>
          <p:cNvSpPr>
            <a:spLocks noGrp="1"/>
          </p:cNvSpPr>
          <p:nvPr>
            <p:ph type="pic" sz="half" idx="13"/>
          </p:nvPr>
        </p:nvSpPr>
        <p:spPr>
          <a:xfrm>
            <a:off x="15506700" y="2260600"/>
            <a:ext cx="7988300" cy="1198245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219200" y="3695700"/>
            <a:ext cx="13512800" cy="9105900"/>
          </a:xfrm>
          <a:prstGeom prst="rect">
            <a:avLst/>
          </a:prstGeom>
        </p:spPr>
        <p:txBody>
          <a:bodyPr/>
          <a:lstStyle>
            <a:lvl1pPr marL="571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1pPr>
            <a:lvl2pPr marL="11430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2pPr>
            <a:lvl3pPr marL="1714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3pPr>
            <a:lvl4pPr marL="22860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4pPr>
            <a:lvl5pPr marL="2857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Body Level One…"/>
          <p:cNvSpPr txBox="1">
            <a:spLocks noGrp="1"/>
          </p:cNvSpPr>
          <p:nvPr>
            <p:ph type="body" idx="1"/>
          </p:nvPr>
        </p:nvSpPr>
        <p:spPr>
          <a:xfrm>
            <a:off x="1219200" y="914400"/>
            <a:ext cx="21958300" cy="118999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19200" y="215900"/>
            <a:ext cx="21958300" cy="2768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19200" y="3695700"/>
            <a:ext cx="21958300" cy="910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6"/>
              </a:buBlip>
            </a:lvl1pPr>
            <a:lvl2pPr>
              <a:buBlip>
                <a:blip r:embed="rId16"/>
              </a:buBlip>
            </a:lvl2pPr>
            <a:lvl3pPr>
              <a:buBlip>
                <a:blip r:embed="rId16"/>
              </a:buBlip>
            </a:lvl3pPr>
            <a:lvl4pPr>
              <a:buBlip>
                <a:blip r:embed="rId16"/>
              </a:buBlip>
            </a:lvl4pPr>
            <a:lvl5pPr>
              <a:buBlip>
                <a:blip r:embed="rId16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100" y="13220700"/>
            <a:ext cx="419100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>
                <a:solidFill>
                  <a:srgbClr val="FFFFFF">
                    <a:alpha val="95000"/>
                  </a:srgb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0" baseline="0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0" baseline="0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0" baseline="0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0" baseline="0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0" baseline="0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0" baseline="0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0" baseline="0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0" baseline="0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none" spc="0" baseline="0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9pPr>
    </p:titleStyle>
    <p:bodyStyle>
      <a:lvl1pPr marL="7493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16"/>
        </a:buBlip>
        <a:tabLst/>
        <a:defRPr sz="6000" b="0" i="0" u="none" strike="noStrike" cap="none" spc="0" baseline="0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1pPr>
      <a:lvl2pPr marL="14986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16"/>
        </a:buBlip>
        <a:tabLst/>
        <a:defRPr sz="6000" b="0" i="0" u="none" strike="noStrike" cap="none" spc="0" baseline="0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2pPr>
      <a:lvl3pPr marL="22479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16"/>
        </a:buBlip>
        <a:tabLst/>
        <a:defRPr sz="6000" b="0" i="0" u="none" strike="noStrike" cap="none" spc="0" baseline="0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3pPr>
      <a:lvl4pPr marL="29972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16"/>
        </a:buBlip>
        <a:tabLst/>
        <a:defRPr sz="6000" b="0" i="0" u="none" strike="noStrike" cap="none" spc="0" baseline="0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4pPr>
      <a:lvl5pPr marL="37465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16"/>
        </a:buBlip>
        <a:tabLst/>
        <a:defRPr sz="6000" b="0" i="0" u="none" strike="noStrike" cap="none" spc="0" baseline="0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5pPr>
      <a:lvl6pPr marL="44958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16"/>
        </a:buBlip>
        <a:tabLst/>
        <a:defRPr sz="6000" b="0" i="0" u="none" strike="noStrike" cap="none" spc="0" baseline="0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6pPr>
      <a:lvl7pPr marL="52451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16"/>
        </a:buBlip>
        <a:tabLst/>
        <a:defRPr sz="6000" b="0" i="0" u="none" strike="noStrike" cap="none" spc="0" baseline="0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7pPr>
      <a:lvl8pPr marL="59944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16"/>
        </a:buBlip>
        <a:tabLst/>
        <a:defRPr sz="6000" b="0" i="0" u="none" strike="noStrike" cap="none" spc="0" baseline="0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8pPr>
      <a:lvl9pPr marL="67437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16"/>
        </a:buBlip>
        <a:tabLst/>
        <a:defRPr sz="6000" b="0" i="0" u="none" strike="noStrike" cap="none" spc="0" baseline="0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usiness Communic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English for </a:t>
            </a:r>
            <a:r>
              <a:rPr dirty="0"/>
              <a:t>Communication</a:t>
            </a:r>
            <a:r>
              <a:rPr lang="en-US" dirty="0"/>
              <a:t> Skills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omponents of a Business Letter -date 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438337">
              <a:lnSpc>
                <a:spcPct val="80000"/>
              </a:lnSpc>
              <a:defRPr sz="8500" b="1" spc="-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Components of a Business Letter -date line</a:t>
            </a:r>
          </a:p>
        </p:txBody>
      </p:sp>
      <p:sp>
        <p:nvSpPr>
          <p:cNvPr id="166" name="24.04.2019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219200" indent="-1219200" defTabSz="2438337">
              <a:lnSpc>
                <a:spcPct val="90000"/>
              </a:lnSpc>
              <a:spcBef>
                <a:spcPts val="4500"/>
              </a:spcBef>
              <a:buSzPct val="123000"/>
              <a:buAutoNum type="arabicPeriod"/>
              <a:defRPr sz="4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24.04.2019</a:t>
            </a:r>
          </a:p>
          <a:p>
            <a:pPr marL="1219200" indent="-1219200" defTabSz="2438337">
              <a:lnSpc>
                <a:spcPct val="90000"/>
              </a:lnSpc>
              <a:spcBef>
                <a:spcPts val="4500"/>
              </a:spcBef>
              <a:buSzPct val="123000"/>
              <a:buAutoNum type="arabicPeriod"/>
              <a:defRPr sz="4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04.24.2019</a:t>
            </a:r>
          </a:p>
          <a:p>
            <a:pPr marL="1219200" indent="-1219200" defTabSz="2438337">
              <a:lnSpc>
                <a:spcPct val="90000"/>
              </a:lnSpc>
              <a:spcBef>
                <a:spcPts val="4500"/>
              </a:spcBef>
              <a:buSzPct val="123000"/>
              <a:buAutoNum type="arabicPeriod"/>
              <a:defRPr sz="4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2019.04.24</a:t>
            </a:r>
          </a:p>
          <a:p>
            <a:pPr marL="1219200" indent="-1219200" defTabSz="2438337">
              <a:lnSpc>
                <a:spcPct val="90000"/>
              </a:lnSpc>
              <a:spcBef>
                <a:spcPts val="4500"/>
              </a:spcBef>
              <a:buSzPct val="123000"/>
              <a:buAutoNum type="arabicPeriod"/>
              <a:defRPr sz="4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2019 April 24</a:t>
            </a:r>
          </a:p>
          <a:p>
            <a:pPr marL="1219200" indent="-1219200" defTabSz="2438337">
              <a:lnSpc>
                <a:spcPct val="90000"/>
              </a:lnSpc>
              <a:spcBef>
                <a:spcPts val="4500"/>
              </a:spcBef>
              <a:buSzPct val="123000"/>
              <a:buAutoNum type="arabicPeriod"/>
              <a:defRPr sz="4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24 April 2019 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Inside addres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Inside address </a:t>
            </a:r>
          </a:p>
        </p:txBody>
      </p:sp>
      <p:sp>
        <p:nvSpPr>
          <p:cNvPr id="169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7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695700"/>
            <a:ext cx="14754425" cy="83362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alu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Salutation </a:t>
            </a:r>
          </a:p>
        </p:txBody>
      </p:sp>
      <p:sp>
        <p:nvSpPr>
          <p:cNvPr id="173" name="Dear Si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219200" indent="-1219200" defTabSz="2438337">
              <a:lnSpc>
                <a:spcPct val="90000"/>
              </a:lnSpc>
              <a:spcBef>
                <a:spcPts val="4500"/>
              </a:spcBef>
              <a:buSzPct val="123000"/>
              <a:buAutoNum type="arabicPeriod"/>
              <a:defRPr sz="4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Dear Sir</a:t>
            </a:r>
          </a:p>
          <a:p>
            <a:pPr marL="1219200" indent="-1219200" defTabSz="2438337">
              <a:lnSpc>
                <a:spcPct val="90000"/>
              </a:lnSpc>
              <a:spcBef>
                <a:spcPts val="4500"/>
              </a:spcBef>
              <a:buSzPct val="123000"/>
              <a:buAutoNum type="arabicPeriod"/>
              <a:defRPr sz="4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Dear Madam</a:t>
            </a:r>
          </a:p>
          <a:p>
            <a:pPr marL="1219200" indent="-1219200" defTabSz="2438337">
              <a:lnSpc>
                <a:spcPct val="90000"/>
              </a:lnSpc>
              <a:spcBef>
                <a:spcPts val="4500"/>
              </a:spcBef>
              <a:buSzPct val="123000"/>
              <a:buAutoNum type="arabicPeriod"/>
              <a:defRPr sz="4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Dear title Surname e.g.Dear Mr.Kumarathunga</a:t>
            </a:r>
          </a:p>
          <a:p>
            <a:pPr marL="1219200" indent="-1219200" defTabSz="2438337">
              <a:lnSpc>
                <a:spcPct val="90000"/>
              </a:lnSpc>
              <a:spcBef>
                <a:spcPts val="4500"/>
              </a:spcBef>
              <a:buSzPct val="123000"/>
              <a:buAutoNum type="arabicPeriod"/>
              <a:defRPr sz="4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Dear Sir/ Madam</a:t>
            </a:r>
          </a:p>
          <a:p>
            <a:pPr marL="1219200" indent="-1219200" defTabSz="2438337">
              <a:lnSpc>
                <a:spcPct val="90000"/>
              </a:lnSpc>
              <a:spcBef>
                <a:spcPts val="4500"/>
              </a:spcBef>
              <a:buSzPct val="123000"/>
              <a:buAutoNum type="arabicPeriod"/>
              <a:defRPr sz="4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Neutral names - use the full name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9718" y="7814583"/>
            <a:ext cx="8128001" cy="5422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Body of the letter - Forma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of the letter - Format</a:t>
            </a:r>
          </a:p>
        </p:txBody>
      </p:sp>
      <p:sp>
        <p:nvSpPr>
          <p:cNvPr id="177" name="Block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Block</a:t>
            </a:r>
          </a:p>
          <a:p>
            <a:pPr>
              <a:buBlip>
                <a:blip r:embed="rId2"/>
              </a:buBlip>
            </a:pPr>
            <a:r>
              <a:t>Modified block</a:t>
            </a:r>
          </a:p>
          <a:p>
            <a:pPr>
              <a:buBlip>
                <a:blip r:embed="rId2"/>
              </a:buBlip>
            </a:pPr>
            <a:r>
              <a:t>Semi block 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Double-click to ed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8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3862" y="-561628"/>
            <a:ext cx="13488173" cy="164106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Modified Block Forma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Modified Block Format</a:t>
            </a:r>
          </a:p>
        </p:txBody>
      </p:sp>
      <p:sp>
        <p:nvSpPr>
          <p:cNvPr id="184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8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409" y="2246302"/>
            <a:ext cx="10608231" cy="141443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emi Block Forma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Semi Block Format</a:t>
            </a:r>
          </a:p>
        </p:txBody>
      </p:sp>
      <p:sp>
        <p:nvSpPr>
          <p:cNvPr id="188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9907" y="2315347"/>
            <a:ext cx="12784092" cy="152441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aragrap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Paragraph</a:t>
            </a:r>
          </a:p>
        </p:txBody>
      </p:sp>
      <p:sp>
        <p:nvSpPr>
          <p:cNvPr id="192" name="No inden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No indent</a:t>
            </a:r>
          </a:p>
          <a:p>
            <a:pPr>
              <a:buBlip>
                <a:blip r:embed="rId2"/>
              </a:buBlip>
            </a:pPr>
            <a:r>
              <a:t>One message per paragraph</a:t>
            </a:r>
          </a:p>
          <a:p>
            <a:pPr>
              <a:buBlip>
                <a:blip r:embed="rId2"/>
              </a:buBlip>
            </a:pPr>
            <a:r>
              <a:t>Logical order among paragraphs</a:t>
            </a:r>
          </a:p>
          <a:p>
            <a:pPr>
              <a:buBlip>
                <a:blip r:embed="rId2"/>
              </a:buBlip>
            </a:pPr>
            <a:r>
              <a:t>Language - no err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omplementary Clos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Complementary Close</a:t>
            </a:r>
          </a:p>
        </p:txBody>
      </p:sp>
      <p:sp>
        <p:nvSpPr>
          <p:cNvPr id="195" name="A single word or a phras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 single word or a phrase</a:t>
            </a:r>
          </a:p>
          <a:p>
            <a:pPr>
              <a:buBlip>
                <a:blip r:embed="rId2"/>
              </a:buBlip>
            </a:pPr>
            <a:r>
              <a:t>Separated from the main message by a blank line</a:t>
            </a:r>
          </a:p>
          <a:p>
            <a:pPr>
              <a:buBlip>
                <a:blip r:embed="rId2"/>
              </a:buBlip>
            </a:pPr>
            <a:r>
              <a:t>Available in both formal and informal letters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ommon express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Common expressions</a:t>
            </a:r>
          </a:p>
        </p:txBody>
      </p:sp>
      <p:sp>
        <p:nvSpPr>
          <p:cNvPr id="198" name="Sincerely,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Sincerely,</a:t>
            </a:r>
          </a:p>
          <a:p>
            <a:pPr>
              <a:buBlip>
                <a:blip r:embed="rId2"/>
              </a:buBlip>
            </a:pPr>
            <a:r>
              <a:t>Yours sincerely,</a:t>
            </a:r>
          </a:p>
          <a:p>
            <a:pPr>
              <a:buBlip>
                <a:blip r:embed="rId2"/>
              </a:buBlip>
            </a:pPr>
            <a:r>
              <a:t>Cheers,</a:t>
            </a:r>
          </a:p>
          <a:p>
            <a:pPr>
              <a:buBlip>
                <a:blip r:embed="rId2"/>
              </a:buBlip>
            </a:pPr>
            <a:r>
              <a:t>Yours faithfully</a:t>
            </a:r>
          </a:p>
          <a:p>
            <a:pPr>
              <a:buBlip>
                <a:blip r:embed="rId2"/>
              </a:buBlip>
            </a:pPr>
            <a:r>
              <a:t>Best wishes,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etter Wri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Letter Writing</a:t>
            </a:r>
          </a:p>
        </p:txBody>
      </p:sp>
      <p:sp>
        <p:nvSpPr>
          <p:cNvPr id="135" name="Clea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Clear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Concise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Correct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Courteous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Conversational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Convincing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Complete </a:t>
            </a:r>
          </a:p>
        </p:txBody>
      </p:sp>
      <p:pic>
        <p:nvPicPr>
          <p:cNvPr id="13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5155" y="5734675"/>
            <a:ext cx="9554440" cy="63656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ignature bloc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Signature block</a:t>
            </a:r>
          </a:p>
        </p:txBody>
      </p:sp>
      <p:sp>
        <p:nvSpPr>
          <p:cNvPr id="201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20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549" y="2715151"/>
            <a:ext cx="20686902" cy="124121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Double-click to ed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5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206" name="fill-in-the-gaps-exercise-application-letter-1-638.jpg" descr="fill-in-the-gaps-exercise-application-letter-1-638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2243" y="-64716"/>
            <a:ext cx="10380007" cy="13845432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a, am, am, am, to, to, to, to, to, the, the, the, the, the, in, in, in, at, have, for, Moreover, past, of, have, and, for, hearing"/>
          <p:cNvSpPr txBox="1"/>
          <p:nvPr/>
        </p:nvSpPr>
        <p:spPr>
          <a:xfrm>
            <a:off x="13405401" y="6291984"/>
            <a:ext cx="10117221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a, am, am, am, to, to, to, to, to, the, the, the, the, the, in, in, in, at, have, for, Moreover, past, of, have, and, for, hearing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as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Task</a:t>
            </a:r>
          </a:p>
        </p:txBody>
      </p:sp>
      <p:sp>
        <p:nvSpPr>
          <p:cNvPr id="210" name="Write a letter to a company asking for more information about a job that they had advertised in last week’s newspaper. Inquire about the following details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Write a letter to a company asking for more information about a job that they had advertised in last week’s newspaper. Inquire about the following details:</a:t>
            </a:r>
          </a:p>
          <a:p>
            <a:pPr lvl="1">
              <a:buBlip>
                <a:blip r:embed="rId2"/>
              </a:buBlip>
            </a:pPr>
            <a:r>
              <a:t>Work hours</a:t>
            </a:r>
          </a:p>
          <a:p>
            <a:pPr lvl="1">
              <a:buBlip>
                <a:blip r:embed="rId2"/>
              </a:buBlip>
            </a:pPr>
            <a:r>
              <a:t>Salary</a:t>
            </a:r>
          </a:p>
          <a:p>
            <a:pPr lvl="1">
              <a:buBlip>
                <a:blip r:embed="rId2"/>
              </a:buBlip>
            </a:pPr>
            <a:r>
              <a:t>Job responsibilities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tandard Elements of a Business Lett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Standard Elements of a Business Letter</a:t>
            </a:r>
          </a:p>
        </p:txBody>
      </p:sp>
      <p:sp>
        <p:nvSpPr>
          <p:cNvPr id="139" name="Letterhea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Letterhead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Date line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Inside address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Salutation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Body of letter - message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Complementary close</a:t>
            </a:r>
          </a:p>
          <a:p>
            <a:pPr marL="576961" indent="-576961" defTabSz="635634">
              <a:spcBef>
                <a:spcPts val="4500"/>
              </a:spcBef>
              <a:buBlip>
                <a:blip r:embed="rId2"/>
              </a:buBlip>
              <a:defRPr sz="4619"/>
            </a:pPr>
            <a:r>
              <a:t>Signature block</a:t>
            </a:r>
          </a:p>
        </p:txBody>
      </p:sp>
      <p:pic>
        <p:nvPicPr>
          <p:cNvPr id="14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46217" y="3852798"/>
            <a:ext cx="4641239" cy="6010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Letterhead -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Letterhead - examples</a:t>
            </a:r>
          </a:p>
        </p:txBody>
      </p:sp>
      <p:sp>
        <p:nvSpPr>
          <p:cNvPr id="143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4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3912" y="2350642"/>
            <a:ext cx="11309813" cy="113098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Double-click to ed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7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5085" y="-1721448"/>
            <a:ext cx="17593830" cy="175938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Double-click to ed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1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5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397" y="-124319"/>
            <a:ext cx="13964638" cy="139646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Double-click to ed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5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990" y="-2306478"/>
            <a:ext cx="13197917" cy="186536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Letterhea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Letterhead</a:t>
            </a:r>
          </a:p>
        </p:txBody>
      </p:sp>
      <p:sp>
        <p:nvSpPr>
          <p:cNvPr id="159" name="Log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89356" indent="-689356" defTabSz="759459">
              <a:spcBef>
                <a:spcPts val="5400"/>
              </a:spcBef>
              <a:buBlip>
                <a:blip r:embed="rId2"/>
              </a:buBlip>
              <a:defRPr sz="5520"/>
            </a:pPr>
            <a:r>
              <a:t>Logo</a:t>
            </a:r>
          </a:p>
          <a:p>
            <a:pPr marL="689356" indent="-689356" defTabSz="759459">
              <a:spcBef>
                <a:spcPts val="5400"/>
              </a:spcBef>
              <a:buBlip>
                <a:blip r:embed="rId2"/>
              </a:buBlip>
              <a:defRPr sz="5520"/>
            </a:pPr>
            <a:r>
              <a:t>Name of the organization</a:t>
            </a:r>
          </a:p>
          <a:p>
            <a:pPr marL="689356" indent="-689356" defTabSz="759459">
              <a:spcBef>
                <a:spcPts val="5400"/>
              </a:spcBef>
              <a:buBlip>
                <a:blip r:embed="rId2"/>
              </a:buBlip>
              <a:defRPr sz="5520"/>
            </a:pPr>
            <a:r>
              <a:t>Postal address</a:t>
            </a:r>
          </a:p>
          <a:p>
            <a:pPr marL="689356" indent="-689356" defTabSz="759459">
              <a:spcBef>
                <a:spcPts val="5400"/>
              </a:spcBef>
              <a:buBlip>
                <a:blip r:embed="rId2"/>
              </a:buBlip>
              <a:defRPr sz="5520"/>
            </a:pPr>
            <a:r>
              <a:t>Telephone numbers</a:t>
            </a:r>
          </a:p>
          <a:p>
            <a:pPr marL="689356" indent="-689356" defTabSz="759459">
              <a:spcBef>
                <a:spcPts val="5400"/>
              </a:spcBef>
              <a:buBlip>
                <a:blip r:embed="rId2"/>
              </a:buBlip>
              <a:defRPr sz="5520"/>
            </a:pPr>
            <a:r>
              <a:t>Email addresses</a:t>
            </a:r>
          </a:p>
          <a:p>
            <a:pPr marL="689356" indent="-689356" defTabSz="759459">
              <a:spcBef>
                <a:spcPts val="5400"/>
              </a:spcBef>
              <a:buBlip>
                <a:blip r:embed="rId2"/>
              </a:buBlip>
              <a:defRPr sz="5520"/>
            </a:pPr>
            <a:r>
              <a:t>Website address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What’s the name of the sender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What’s the name of the sender?</a:t>
            </a:r>
          </a:p>
        </p:txBody>
      </p:sp>
      <p:sp>
        <p:nvSpPr>
          <p:cNvPr id="162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6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00" y="4248503"/>
            <a:ext cx="14754425" cy="83362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rushedCanvas">
  <a:themeElements>
    <a:clrScheme name="BrushedCanvas">
      <a:dk1>
        <a:srgbClr val="546056"/>
      </a:dk1>
      <a:lt1>
        <a:srgbClr val="600C52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1" i="0" u="none" strike="noStrike" cap="none" spc="0" normalizeH="0" baseline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rushedCanvas">
  <a:themeElements>
    <a:clrScheme name="BrushedCanvas">
      <a:dk1>
        <a:srgbClr val="000000"/>
      </a:dk1>
      <a:lt1>
        <a:srgbClr val="FFFFFF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1" i="0" u="none" strike="noStrike" cap="none" spc="0" normalizeH="0" baseline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FB58A51F701245B1DC448D4D70F652" ma:contentTypeVersion="13" ma:contentTypeDescription="Create a new document." ma:contentTypeScope="" ma:versionID="9d149d8076d382f94b80244c01f42106">
  <xsd:schema xmlns:xsd="http://www.w3.org/2001/XMLSchema" xmlns:xs="http://www.w3.org/2001/XMLSchema" xmlns:p="http://schemas.microsoft.com/office/2006/metadata/properties" xmlns:ns3="1491b748-4450-4011-9349-67e964974e8c" xmlns:ns4="b4272f64-9f7b-4157-b0be-b16c82a6f15b" targetNamespace="http://schemas.microsoft.com/office/2006/metadata/properties" ma:root="true" ma:fieldsID="af487725a47298dac904eac8b89282b0" ns3:_="" ns4:_="">
    <xsd:import namespace="1491b748-4450-4011-9349-67e964974e8c"/>
    <xsd:import namespace="b4272f64-9f7b-4157-b0be-b16c82a6f15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91b748-4450-4011-9349-67e964974e8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272f64-9f7b-4157-b0be-b16c82a6f15b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DCEC663-0D3E-400E-A0A7-808BCB95252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91b748-4450-4011-9349-67e964974e8c"/>
    <ds:schemaRef ds:uri="b4272f64-9f7b-4157-b0be-b16c82a6f15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6AD1E12-B9E8-419F-94D8-F0477613B037}">
  <ds:schemaRefs>
    <ds:schemaRef ds:uri="http://purl.org/dc/terms/"/>
    <ds:schemaRef ds:uri="http://schemas.microsoft.com/office/infopath/2007/PartnerControls"/>
    <ds:schemaRef ds:uri="b4272f64-9f7b-4157-b0be-b16c82a6f15b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1491b748-4450-4011-9349-67e964974e8c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4A40BC99-2FB2-4DA4-9EEB-2E7EB5DDD05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263</Words>
  <Application>Microsoft Office PowerPoint</Application>
  <PresentationFormat>Custom</PresentationFormat>
  <Paragraphs>67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Helvetica Neue</vt:lpstr>
      <vt:lpstr>Hoefler Text</vt:lpstr>
      <vt:lpstr>Palatino</vt:lpstr>
      <vt:lpstr>BrushedCanvas</vt:lpstr>
      <vt:lpstr>English for Communication Skills</vt:lpstr>
      <vt:lpstr>Letter Writing</vt:lpstr>
      <vt:lpstr>Standard Elements of a Business Letter</vt:lpstr>
      <vt:lpstr>Letterhead - examples</vt:lpstr>
      <vt:lpstr>PowerPoint Presentation</vt:lpstr>
      <vt:lpstr>PowerPoint Presentation</vt:lpstr>
      <vt:lpstr>PowerPoint Presentation</vt:lpstr>
      <vt:lpstr>Letterhead</vt:lpstr>
      <vt:lpstr>What’s the name of the sender?</vt:lpstr>
      <vt:lpstr>Components of a Business Letter -date line</vt:lpstr>
      <vt:lpstr>Inside address </vt:lpstr>
      <vt:lpstr>Salutation </vt:lpstr>
      <vt:lpstr>Body of the letter - Format</vt:lpstr>
      <vt:lpstr>PowerPoint Presentation</vt:lpstr>
      <vt:lpstr>Modified Block Format</vt:lpstr>
      <vt:lpstr>Semi Block Format</vt:lpstr>
      <vt:lpstr>Paragraph</vt:lpstr>
      <vt:lpstr>Complementary Close</vt:lpstr>
      <vt:lpstr>Common expressions</vt:lpstr>
      <vt:lpstr>Signature block</vt:lpstr>
      <vt:lpstr>PowerPoint Presentation</vt:lpstr>
      <vt:lpstr>Task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Communication</dc:title>
  <cp:lastModifiedBy>Isuri Caldera</cp:lastModifiedBy>
  <cp:revision>2</cp:revision>
  <dcterms:modified xsi:type="dcterms:W3CDTF">2022-12-06T06:26:28Z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0x0101002BFB58A51F701245B1DC448D4D70F652</vt:lpwstr>
  </property>
</Properties>
</file>